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8" r:id="rId2"/>
    <p:sldId id="259" r:id="rId3"/>
    <p:sldId id="263" r:id="rId4"/>
    <p:sldId id="264" r:id="rId5"/>
    <p:sldId id="261" r:id="rId6"/>
    <p:sldId id="262" r:id="rId7"/>
  </p:sldIdLst>
  <p:sldSz cx="12192000" cy="6858000"/>
  <p:notesSz cx="6845300" cy="99710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2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20040" autoAdjust="0"/>
    <p:restoredTop sz="95428" autoAdjust="0"/>
  </p:normalViewPr>
  <p:slideViewPr>
    <p:cSldViewPr snapToGrid="0">
      <p:cViewPr varScale="1">
        <p:scale>
          <a:sx n="59" d="100"/>
          <a:sy n="59" d="100"/>
        </p:scale>
        <p:origin x="78" y="774"/>
      </p:cViewPr>
      <p:guideLst/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5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6297" cy="5002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7419" y="0"/>
            <a:ext cx="2966297" cy="5002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6A756-5650-4CC0-8AC8-D6D81E2A48D9}" type="datetimeFigureOut">
              <a:rPr lang="en-AU" smtClean="0"/>
              <a:t>9/10/2020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6188"/>
            <a:ext cx="5981700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530" y="4798586"/>
            <a:ext cx="5476240" cy="39261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0804"/>
            <a:ext cx="2966297" cy="500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7419" y="9470804"/>
            <a:ext cx="2966297" cy="500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C1782-EFEA-4774-81D9-D5118C956B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853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1800" y="4621879"/>
            <a:ext cx="5476240" cy="3926116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important aspect of Zonta is its Foundation supporting all the Service and Educational projects undertaken. </a:t>
            </a:r>
          </a:p>
          <a:p>
            <a:pPr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I joined in 1988 a major project was Water Wells in Sri Lanka. This enabled the women to have access to safe drinking water rather than walking for up to 6 hours per day to provide for their families.</a:t>
            </a:r>
          </a:p>
          <a:p>
            <a:pPr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FDBF-5DCE-4C2D-A203-07E1E52DA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0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international Service programs are undertaken with an accredited agency mainly the UN.</a:t>
            </a:r>
          </a:p>
          <a:p>
            <a:pPr lvl="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biennium the foundation is supporting 4 major programs two of which I will feature here.</a:t>
            </a:r>
          </a:p>
          <a:p>
            <a:pPr lvl="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FDBF-5DCE-4C2D-A203-07E1E52DA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0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Firstly an agenda based program in PNG and Timor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Leste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where currently the prevalence of intimate partner violence in PNG is 68% and in Timor-Leste 59%.</a:t>
            </a:r>
          </a:p>
          <a:p>
            <a:pPr defTabSz="933420">
              <a:defRPr/>
            </a:pPr>
            <a:endParaRPr lang="en-US" sz="1800" dirty="0"/>
          </a:p>
          <a:p>
            <a:pPr defTabSz="93342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Timor-Leste, 3 out of 4 women and men believe a man is justified in physically beating his wife.</a:t>
            </a:r>
          </a:p>
          <a:p>
            <a:pPr defTabSz="933420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3342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project will bring an effective response to Gender Based Violence to these two countries.</a:t>
            </a:r>
          </a:p>
          <a:p>
            <a:pPr defTabSz="933420">
              <a:defRPr/>
            </a:pPr>
            <a:endParaRPr lang="en-US" sz="1800" dirty="0"/>
          </a:p>
          <a:p>
            <a:endParaRPr lang="en-US" sz="1800" dirty="0"/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FDBF-5DCE-4C2D-A203-07E1E52DA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7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42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Adolescent Girls’ Health and Protection in Peru is Zonta’s second new initiative.   </a:t>
            </a:r>
          </a:p>
          <a:p>
            <a:pPr defTabSz="933420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3342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project seeks to guarantee the rights of indigenous and rural adolescents,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especially girls,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respond to their needs by preventing pregnancy, addressing mental health concerns and providing protection from violence.</a:t>
            </a:r>
          </a:p>
          <a:p>
            <a:pPr defTabSz="933420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3342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project focuses on girls between the ages of 12-17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FDBF-5DCE-4C2D-A203-07E1E52DA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905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Zonta is committed to meeting Sustainable Development Goal 5 and is working to achieve gender equality and to empower all women and girls.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FDBF-5DCE-4C2D-A203-07E1E52DA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1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can support the ZI Foundation at any time by visiting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www,zonta,org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and go to the Donate link.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FDBF-5DCE-4C2D-A203-07E1E52DA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6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8636000" cy="2111375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64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648200"/>
            <a:ext cx="7823200" cy="60960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005F71"/>
                </a:solidFill>
                <a:latin typeface="Lato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5629349"/>
            <a:ext cx="1219200" cy="122865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975360" y="1295400"/>
            <a:ext cx="10708640" cy="9144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/>
          <p:cNvSpPr txBox="1">
            <a:spLocks/>
          </p:cNvSpPr>
          <p:nvPr userDrawn="1"/>
        </p:nvSpPr>
        <p:spPr>
          <a:xfrm>
            <a:off x="4165600" y="584200"/>
            <a:ext cx="7620000" cy="609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F71"/>
                </a:solidFill>
                <a:latin typeface="Lato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000" b="0" dirty="0"/>
              <a:t>Zonta</a:t>
            </a:r>
            <a:r>
              <a:rPr lang="en-US" sz="4000" b="0" baseline="0" dirty="0"/>
              <a:t> International Foundation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363336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1831848"/>
            <a:ext cx="3454399" cy="2409952"/>
          </a:xfrm>
        </p:spPr>
        <p:txBody>
          <a:bodyPr anchor="t">
            <a:no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8800" y="1831848"/>
            <a:ext cx="7213601" cy="4035552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09600" y="1680640"/>
            <a:ext cx="1097280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950" y="5943600"/>
            <a:ext cx="907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1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2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1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91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2283" y="1971675"/>
            <a:ext cx="5974080" cy="3997325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91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994400" y="177800"/>
            <a:ext cx="5974080" cy="1320800"/>
          </a:xfrm>
        </p:spPr>
        <p:txBody>
          <a:bodyPr anchor="b">
            <a:no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5994400" y="1735137"/>
            <a:ext cx="597408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174" y="6070600"/>
            <a:ext cx="907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3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3200" y="2073275"/>
            <a:ext cx="5974080" cy="3997325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400800" y="-25400"/>
            <a:ext cx="5791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05317" y="279400"/>
            <a:ext cx="5974080" cy="1320800"/>
          </a:xfrm>
        </p:spPr>
        <p:txBody>
          <a:bodyPr anchor="b">
            <a:no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05317" y="1836737"/>
            <a:ext cx="597408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4" y="6070600"/>
            <a:ext cx="907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43840" y="4348161"/>
            <a:ext cx="11704320" cy="233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" y="279400"/>
            <a:ext cx="11704320" cy="1143000"/>
          </a:xfrm>
        </p:spPr>
        <p:txBody>
          <a:bodyPr>
            <a:norm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243840" y="1517121"/>
            <a:ext cx="1170432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611843"/>
            <a:ext cx="11704320" cy="2641599"/>
          </a:xfrm>
        </p:spPr>
        <p:txBody>
          <a:bodyPr>
            <a:no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1" y="5969000"/>
            <a:ext cx="907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659" y="274637"/>
            <a:ext cx="5791200" cy="2341563"/>
          </a:xfrm>
        </p:spPr>
        <p:txBody>
          <a:bodyPr anchor="b">
            <a:norm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659" y="3124200"/>
            <a:ext cx="11708683" cy="3556000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241659" y="2870200"/>
            <a:ext cx="579120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260741" y="279400"/>
            <a:ext cx="5689601" cy="25908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1" y="5943600"/>
            <a:ext cx="907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0999" y="279400"/>
            <a:ext cx="8400288" cy="1143000"/>
          </a:xfrm>
        </p:spPr>
        <p:txBody>
          <a:bodyPr anchor="b">
            <a:norm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650999" y="1612900"/>
            <a:ext cx="8400288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1651000" y="1807464"/>
            <a:ext cx="8400285" cy="4872736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950" y="5943600"/>
            <a:ext cx="907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6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00200"/>
            <a:ext cx="5754793" cy="4267200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243840" y="1498600"/>
            <a:ext cx="1170432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3840" y="1605945"/>
            <a:ext cx="5547360" cy="4261456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034" y="5943600"/>
            <a:ext cx="907367" cy="914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840" y="152400"/>
            <a:ext cx="11704320" cy="1143000"/>
          </a:xfrm>
        </p:spPr>
        <p:txBody>
          <a:bodyPr anchor="b">
            <a:norm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26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2283" y="1971675"/>
            <a:ext cx="5974080" cy="3997325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912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994400" y="177800"/>
            <a:ext cx="5974080" cy="1320800"/>
          </a:xfrm>
        </p:spPr>
        <p:txBody>
          <a:bodyPr anchor="b">
            <a:no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5994400" y="1735137"/>
            <a:ext cx="597408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174" y="6070600"/>
            <a:ext cx="907367" cy="914400"/>
          </a:xfrm>
          <a:prstGeom prst="rect">
            <a:avLst/>
          </a:prstGeom>
        </p:spPr>
      </p:pic>
      <p:sp>
        <p:nvSpPr>
          <p:cNvPr id="8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5791200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" y="381000"/>
            <a:ext cx="11704320" cy="1143000"/>
          </a:xfrm>
        </p:spPr>
        <p:txBody>
          <a:bodyPr anchor="b">
            <a:noAutofit/>
          </a:bodyPr>
          <a:lstStyle>
            <a:lvl1pPr algn="l">
              <a:defRPr sz="4267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243840" y="1680640"/>
            <a:ext cx="1170432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3840" y="1837280"/>
            <a:ext cx="11704320" cy="4030120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1" y="5943600"/>
            <a:ext cx="907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4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34A85-7AC3-41E9-B29A-AE8F0283A15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2D03F-718D-44C4-A7A0-A958E7C07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f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onta.org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343" y="1290184"/>
            <a:ext cx="11480800" cy="44248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1923 the Foundation has given to:</a:t>
            </a:r>
            <a:br>
              <a:rPr lang="en-US" sz="32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i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Service Projects:</a:t>
            </a:r>
            <a:br>
              <a:rPr lang="en-US" sz="2800" b="1" i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	US$19.2 million to benefit women and girls in 35 countries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i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Violence Against Women Projects:</a:t>
            </a:r>
            <a:br>
              <a:rPr lang="en-US" sz="2800" b="1" i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/>
              <a:t>US$9.5 million to support families in 46 countries.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40" y="5257800"/>
            <a:ext cx="2438874" cy="1322614"/>
          </a:xfrm>
        </p:spPr>
        <p:txBody>
          <a:bodyPr/>
          <a:lstStyle/>
          <a:p>
            <a:pPr algn="ctr"/>
            <a:r>
              <a:rPr lang="en-US" sz="2400" b="0" dirty="0"/>
              <a:t>Ann Horrocks Zonta Club of Bendigo Inc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9" y="4947557"/>
            <a:ext cx="1579981" cy="17634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0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3"/>
    </mc:Choice>
    <mc:Fallback>
      <p:transition spd="slow" advTm="2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028" y="1828800"/>
            <a:ext cx="11480800" cy="5306786"/>
          </a:xfrm>
        </p:spPr>
        <p:txBody>
          <a:bodyPr/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en-US" sz="40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2020-2022 Fundraising Goal is US$4.8M</a:t>
            </a:r>
            <a:br>
              <a:rPr lang="en-US" sz="40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the Service Programs </a:t>
            </a:r>
            <a:br>
              <a:rPr lang="en-US" sz="40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Educational awards.</a:t>
            </a:r>
            <a:br>
              <a:rPr lang="en-US" sz="40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 are requested to donate to the Foundation about 30% of charity funds raised to cover the biennial goals.</a:t>
            </a:r>
            <a:br>
              <a:rPr lang="en-US" sz="36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Current Service Projects are: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1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4"/>
    </mc:Choice>
    <mc:Fallback>
      <p:transition spd="slow" advTm="1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F3B4-87B8-47A9-8F12-4B45B790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59" y="404019"/>
            <a:ext cx="5791200" cy="30249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867" dirty="0"/>
              <a:t>Delivering Survivor-Centered Response to Gender-Based Violence Survivors in Papua New Guinea &amp; Timor-Leste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3CC88-53EC-43D9-8EFD-C5BCE7A4B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1659" y="3124200"/>
            <a:ext cx="11708683" cy="37338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0400" b="1" u="sng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04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women and girls in Papua New Guinea (PNG) and Timor-Leste live life free from violence.</a:t>
            </a:r>
          </a:p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sz="104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the prevalence of intimate partner violence in PNG is 68% and in Timor-Leste 59%.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04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will assist over 418,000 in PNG and  over 100,300 in Timor-Leste</a:t>
            </a:r>
          </a:p>
          <a:p>
            <a:pPr marL="0" indent="0">
              <a:buNone/>
            </a:pP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333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US$1 million                       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A0F47-568B-4E24-BD0E-6C18A6229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5" y="6149181"/>
            <a:ext cx="870879" cy="617506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AF164B2-6694-4CE1-8EE1-95276BB6E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t="17354" r="16629" b="25879"/>
          <a:stretch/>
        </p:blipFill>
        <p:spPr>
          <a:xfrm>
            <a:off x="6285952" y="141111"/>
            <a:ext cx="5664389" cy="2841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8593C9-46CB-4BC0-BCB4-1CAA42EA62A9}"/>
              </a:ext>
            </a:extLst>
          </p:cNvPr>
          <p:cNvSpPr/>
          <p:nvPr/>
        </p:nvSpPr>
        <p:spPr>
          <a:xfrm>
            <a:off x="6285953" y="2699720"/>
            <a:ext cx="607859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</a:rPr>
              <a:t>©UNFPA</a:t>
            </a:r>
          </a:p>
          <a:p>
            <a:pPr defTabSz="1219170"/>
            <a:endParaRPr lang="en-US" sz="1067" dirty="0">
              <a:solidFill>
                <a:prstClr val="black"/>
              </a:solidFill>
              <a:latin typeface="Lato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0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83"/>
    </mc:Choice>
    <mc:Fallback>
      <p:transition spd="slow" advTm="3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9B9AA-0212-4AF3-98A1-ECE9B74A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59" y="744708"/>
            <a:ext cx="5955941" cy="1524000"/>
          </a:xfrm>
        </p:spPr>
        <p:txBody>
          <a:bodyPr/>
          <a:lstStyle/>
          <a:p>
            <a:r>
              <a:rPr lang="en-US" dirty="0"/>
              <a:t>Adolescent Girls’ Health &amp; Protection in Peru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22717-37FD-4496-885F-E308F9ABE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657" y="3135086"/>
            <a:ext cx="11362513" cy="40168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the response to the health needs of adolescents especially girls experiencing violence in schools.  </a:t>
            </a:r>
          </a:p>
          <a:p>
            <a:r>
              <a:rPr lang="en-US" sz="26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quality, adolescent care focusing on mental health care.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will assist over</a:t>
            </a:r>
            <a:r>
              <a:rPr lang="en-US" sz="26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31,000 adolescents (about 15,230 girls)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100 health personnel from 10 health care establishments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72 principals and teachers in 24 schools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14,000 families of adolescent beneficiaries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182D0-4EA9-46C2-B805-A3C876CFF23C}"/>
              </a:ext>
            </a:extLst>
          </p:cNvPr>
          <p:cNvSpPr/>
          <p:nvPr/>
        </p:nvSpPr>
        <p:spPr>
          <a:xfrm>
            <a:off x="8167914" y="6331511"/>
            <a:ext cx="3448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US$1 million                   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AFB6D2-39AB-4AA6-A4C8-91E282C5C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416" y="6248570"/>
            <a:ext cx="357663" cy="463336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45C2C22-C182-458C-8054-013988FD43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121" y="362253"/>
            <a:ext cx="4159249" cy="277283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3EF239-2E76-4036-A805-4568FB9C2338}"/>
              </a:ext>
            </a:extLst>
          </p:cNvPr>
          <p:cNvSpPr/>
          <p:nvPr/>
        </p:nvSpPr>
        <p:spPr>
          <a:xfrm>
            <a:off x="6400801" y="4749112"/>
            <a:ext cx="129554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800" dirty="0">
                <a:solidFill>
                  <a:prstClr val="white"/>
                </a:solidFill>
                <a:latin typeface="Lato"/>
              </a:rPr>
              <a:t>UNICEF Perú/Moreno</a:t>
            </a:r>
            <a:endParaRPr lang="en-US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8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49"/>
    </mc:Choice>
    <mc:Fallback>
      <p:transition spd="slow" advTm="2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D0E9B-8EF5-4C7C-B9AF-327073F01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280" y="1682935"/>
            <a:ext cx="6135635" cy="517506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en-US" sz="8400" b="1" i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Zonta International envisions a world in which women's rights are recognized as human rights and every woman is able to achieve her full potential.</a:t>
            </a:r>
          </a:p>
          <a:p>
            <a:pPr marL="0" indent="0">
              <a:spcBef>
                <a:spcPts val="600"/>
              </a:spcBef>
              <a:buNone/>
            </a:pPr>
            <a:endParaRPr lang="en-US" sz="8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en-US" sz="8400" b="1" i="1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such a world, women have access to all resources and are represented in decision making positions on an equal basis with men</a:t>
            </a:r>
            <a:r>
              <a:rPr lang="en-US" sz="8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endParaRPr lang="en-US" sz="8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9600" b="1" i="1" u="sng" dirty="0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such a world, no woman lives in fear of violence.</a:t>
            </a:r>
          </a:p>
          <a:p>
            <a:pPr marL="0" indent="0">
              <a:buNone/>
            </a:pPr>
            <a:endParaRPr lang="en-US" sz="5100" b="1" i="1" dirty="0">
              <a:solidFill>
                <a:srgbClr val="8025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E6897-7257-4BA5-A37A-7D5CCC6F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52399"/>
            <a:ext cx="11704320" cy="12856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Remember Zonta’s Vision as we celebrate our </a:t>
            </a:r>
            <a:br>
              <a:rPr lang="en-US" b="1" dirty="0"/>
            </a:br>
            <a:r>
              <a:rPr lang="en-US" b="1" dirty="0"/>
              <a:t>40</a:t>
            </a:r>
            <a:r>
              <a:rPr lang="en-US" b="1" baseline="30000" dirty="0"/>
              <a:t>th</a:t>
            </a:r>
            <a:r>
              <a:rPr lang="en-US" b="1" dirty="0"/>
              <a:t> year of service to Zonta International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C08535E-94EE-46D5-BE48-C8F70CD463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r="21677"/>
          <a:stretch/>
        </p:blipFill>
        <p:spPr>
          <a:xfrm>
            <a:off x="6323915" y="1682935"/>
            <a:ext cx="3146656" cy="2359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739C29-0A67-4ED2-923B-440907972C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2390"/>
          <a:stretch/>
        </p:blipFill>
        <p:spPr>
          <a:xfrm>
            <a:off x="7232353" y="3999997"/>
            <a:ext cx="3591943" cy="2242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664C69-A9C2-4979-9323-17A3805F8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87" r="3546"/>
          <a:stretch/>
        </p:blipFill>
        <p:spPr>
          <a:xfrm>
            <a:off x="9470571" y="1689247"/>
            <a:ext cx="2215885" cy="2353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AA790C-0312-4B75-AD89-56C446E1C7BD}"/>
              </a:ext>
            </a:extLst>
          </p:cNvPr>
          <p:cNvSpPr/>
          <p:nvPr/>
        </p:nvSpPr>
        <p:spPr>
          <a:xfrm>
            <a:off x="8908112" y="3883768"/>
            <a:ext cx="697627" cy="194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667" dirty="0">
                <a:solidFill>
                  <a:prstClr val="black"/>
                </a:solidFill>
                <a:latin typeface="Lato"/>
              </a:rPr>
              <a:t>©UNICEFMK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70228" y="6237181"/>
            <a:ext cx="461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spcBef>
                <a:spcPct val="20000"/>
              </a:spcBef>
            </a:pPr>
            <a:r>
              <a:rPr lang="en-US" sz="2400" i="1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www.zonta.org</a:t>
            </a:r>
            <a:r>
              <a:rPr lang="en-US" sz="2400" i="1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>
                <a:solidFill>
                  <a:srgbClr val="802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Donate</a:t>
            </a:r>
            <a:endParaRPr lang="en-US" sz="2400" b="1" i="1" dirty="0">
              <a:solidFill>
                <a:srgbClr val="8025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6"/>
    </mc:Choice>
    <mc:Fallback>
      <p:transition spd="slow" advTm="13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4FA67C-EB91-4258-AD4B-5C83C5BF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333" dirty="0"/>
              <a:t>Thank you!</a:t>
            </a:r>
          </a:p>
        </p:txBody>
      </p:sp>
      <p:pic>
        <p:nvPicPr>
          <p:cNvPr id="7" name="Picture 6" descr="A person wearing a blue shirt&#10;&#10;Description automatically generated">
            <a:extLst>
              <a:ext uri="{FF2B5EF4-FFF2-40B4-BE49-F238E27FC236}">
                <a16:creationId xmlns:a16="http://schemas.microsoft.com/office/drawing/2014/main" id="{C8A81AFF-3FE3-4417-B430-7B3C1052E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21" y="1747157"/>
            <a:ext cx="3550479" cy="2367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113C9-2751-41DC-8FEB-CBEADD0EA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747157"/>
            <a:ext cx="3931623" cy="2364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C4673-B55A-4F94-ADB1-DC71A5A94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521" y="4111752"/>
            <a:ext cx="4126532" cy="2426358"/>
          </a:xfrm>
          <a:prstGeom prst="rect">
            <a:avLst/>
          </a:prstGeom>
        </p:spPr>
      </p:pic>
      <p:pic>
        <p:nvPicPr>
          <p:cNvPr id="1028" name="Picture 4" descr="Adolescentes de Iquitos">
            <a:extLst>
              <a:ext uri="{FF2B5EF4-FFF2-40B4-BE49-F238E27FC236}">
                <a16:creationId xmlns:a16="http://schemas.microsoft.com/office/drawing/2014/main" id="{EF4CF03A-7C24-455B-A785-E23BB49B5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9"/>
          <a:stretch/>
        </p:blipFill>
        <p:spPr bwMode="auto">
          <a:xfrm>
            <a:off x="6645928" y="4111752"/>
            <a:ext cx="3332764" cy="24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FDA35F-4512-48FD-8C6F-AFB61A2F1FEC}"/>
              </a:ext>
            </a:extLst>
          </p:cNvPr>
          <p:cNvSpPr/>
          <p:nvPr/>
        </p:nvSpPr>
        <p:spPr>
          <a:xfrm>
            <a:off x="3188771" y="3863785"/>
            <a:ext cx="15504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" dirty="0">
                <a:solidFill>
                  <a:prstClr val="white"/>
                </a:solidFill>
                <a:latin typeface="Lato"/>
              </a:rPr>
              <a:t>© UNICEF_UNI159909_Khan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06782-1111-492F-A4BA-009319CF1D43}"/>
              </a:ext>
            </a:extLst>
          </p:cNvPr>
          <p:cNvSpPr/>
          <p:nvPr/>
        </p:nvSpPr>
        <p:spPr>
          <a:xfrm>
            <a:off x="6669447" y="5776157"/>
            <a:ext cx="9012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" dirty="0">
                <a:solidFill>
                  <a:prstClr val="white"/>
                </a:solidFill>
                <a:latin typeface="Lato"/>
              </a:rPr>
              <a:t>©UNICEF/2018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03B315-C9E9-4D17-BAE5-7D4FBDECF786}"/>
              </a:ext>
            </a:extLst>
          </p:cNvPr>
          <p:cNvSpPr/>
          <p:nvPr/>
        </p:nvSpPr>
        <p:spPr>
          <a:xfrm>
            <a:off x="3201797" y="5746512"/>
            <a:ext cx="6078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" dirty="0">
                <a:solidFill>
                  <a:srgbClr val="FFFFFF"/>
                </a:solidFill>
                <a:latin typeface="Lato"/>
              </a:rPr>
              <a:t>©UNFPA</a:t>
            </a:r>
            <a:endParaRPr lang="en-US" sz="800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40A51D-D854-4908-8F63-1B267826F293}"/>
              </a:ext>
            </a:extLst>
          </p:cNvPr>
          <p:cNvSpPr/>
          <p:nvPr/>
        </p:nvSpPr>
        <p:spPr>
          <a:xfrm>
            <a:off x="5852160" y="2789519"/>
            <a:ext cx="6096000" cy="140564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/>
            <a:endParaRPr lang="en-US" sz="4267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1219170"/>
            <a:r>
              <a:rPr lang="pt-BR" sz="426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800" dirty="0">
                <a:solidFill>
                  <a:srgbClr val="FFFFFF"/>
                </a:solidFill>
                <a:latin typeface="Lato"/>
              </a:rPr>
              <a:t>© UNICEF Madagascar/2017/Abela Ralaivita</a:t>
            </a:r>
            <a:endParaRPr lang="en-US" sz="800" dirty="0">
              <a:solidFill>
                <a:prstClr val="black"/>
              </a:solidFill>
              <a:latin typeface="Lat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0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"/>
    </mc:Choice>
    <mc:Fallback>
      <p:transition spd="slow" advTm="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to">
      <a:majorFont>
        <a:latin typeface="Lato Semibo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624</Words>
  <Application>Microsoft Office PowerPoint</Application>
  <PresentationFormat>Widescreen</PresentationFormat>
  <Paragraphs>66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Lato</vt:lpstr>
      <vt:lpstr>Lato Semibold</vt:lpstr>
      <vt:lpstr>1_Office Theme</vt:lpstr>
      <vt:lpstr>Since 1923 the Foundation has given to:      International Service Projects:   US$19.2 million to benefit women and girls in 35 countries       International Violence Against Women Projects:  US$9.5 million to support families in 46 countries. </vt:lpstr>
      <vt:lpstr>2020-2022 Fundraising Goal is US$4.8M to meet the Service Programs  and Educational awards.  Clubs are requested to donate to the Foundation about 30% of charity funds raised to cover the biennial goals. 2 Current Service Projects are: </vt:lpstr>
      <vt:lpstr>         Delivering Survivor-Centered Response to Gender-Based Violence Survivors in Papua New Guinea &amp; Timor-Leste </vt:lpstr>
      <vt:lpstr>Adolescent Girls’ Health &amp; Protection in Peru</vt:lpstr>
      <vt:lpstr>  Remember Zonta’s Vision as we celebrate our  40th year of service to Zonta International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Ambassador Training</dc:title>
  <dc:creator>ANN HORROCKS</dc:creator>
  <cp:lastModifiedBy>ANN HORROCKS</cp:lastModifiedBy>
  <cp:revision>21</cp:revision>
  <cp:lastPrinted>2020-10-08T00:21:36Z</cp:lastPrinted>
  <dcterms:created xsi:type="dcterms:W3CDTF">2020-10-06T03:43:11Z</dcterms:created>
  <dcterms:modified xsi:type="dcterms:W3CDTF">2020-10-09T00:45:29Z</dcterms:modified>
</cp:coreProperties>
</file>